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381" r:id="rId14"/>
    <p:sldId id="413" r:id="rId15"/>
    <p:sldId id="421" r:id="rId16"/>
    <p:sldId id="382" r:id="rId17"/>
    <p:sldId id="384" r:id="rId18"/>
    <p:sldId id="401" r:id="rId19"/>
    <p:sldId id="414" r:id="rId20"/>
    <p:sldId id="417" r:id="rId21"/>
    <p:sldId id="402" r:id="rId22"/>
    <p:sldId id="307" r:id="rId23"/>
    <p:sldId id="424" r:id="rId24"/>
    <p:sldId id="390" r:id="rId25"/>
    <p:sldId id="393" r:id="rId26"/>
    <p:sldId id="396" r:id="rId27"/>
    <p:sldId id="425" r:id="rId28"/>
    <p:sldId id="412" r:id="rId29"/>
    <p:sldId id="416" r:id="rId30"/>
    <p:sldId id="340" r:id="rId31"/>
    <p:sldId id="394" r:id="rId32"/>
    <p:sldId id="395" r:id="rId33"/>
    <p:sldId id="338" r:id="rId34"/>
    <p:sldId id="344" r:id="rId35"/>
    <p:sldId id="342" r:id="rId36"/>
    <p:sldId id="345" r:id="rId37"/>
    <p:sldId id="385" r:id="rId38"/>
    <p:sldId id="372" r:id="rId39"/>
    <p:sldId id="376" r:id="rId40"/>
    <p:sldId id="386" r:id="rId41"/>
    <p:sldId id="387" r:id="rId42"/>
    <p:sldId id="388" r:id="rId43"/>
    <p:sldId id="348" r:id="rId44"/>
    <p:sldId id="351" r:id="rId45"/>
    <p:sldId id="335" r:id="rId46"/>
    <p:sldId id="352" r:id="rId47"/>
    <p:sldId id="353" r:id="rId48"/>
    <p:sldId id="257" r:id="rId49"/>
    <p:sldId id="258" r:id="rId50"/>
    <p:sldId id="260" r:id="rId51"/>
    <p:sldId id="264" r:id="rId52"/>
    <p:sldId id="269" r:id="rId53"/>
    <p:sldId id="355" r:id="rId54"/>
    <p:sldId id="419" r:id="rId55"/>
    <p:sldId id="356" r:id="rId56"/>
    <p:sldId id="407" r:id="rId57"/>
    <p:sldId id="397" r:id="rId58"/>
    <p:sldId id="399" r:id="rId59"/>
    <p:sldId id="400" r:id="rId60"/>
    <p:sldId id="409" r:id="rId61"/>
    <p:sldId id="410" r:id="rId62"/>
    <p:sldId id="360" r:id="rId63"/>
    <p:sldId id="274" r:id="rId64"/>
    <p:sldId id="275" r:id="rId65"/>
    <p:sldId id="327" r:id="rId66"/>
    <p:sldId id="328" r:id="rId67"/>
    <p:sldId id="329" r:id="rId68"/>
    <p:sldId id="330" r:id="rId69"/>
    <p:sldId id="331" r:id="rId70"/>
    <p:sldId id="366" r:id="rId71"/>
    <p:sldId id="367" r:id="rId72"/>
    <p:sldId id="336" r:id="rId73"/>
    <p:sldId id="365" r:id="rId74"/>
    <p:sldId id="337" r:id="rId75"/>
    <p:sldId id="325" r:id="rId76"/>
    <p:sldId id="371" r:id="rId77"/>
    <p:sldId id="369" r:id="rId78"/>
    <p:sldId id="339" r:id="rId79"/>
    <p:sldId id="343" r:id="rId80"/>
    <p:sldId id="332" r:id="rId81"/>
    <p:sldId id="392" r:id="rId82"/>
    <p:sldId id="405" r:id="rId83"/>
    <p:sldId id="406" r:id="rId84"/>
    <p:sldId id="415" r:id="rId85"/>
    <p:sldId id="420" r:id="rId86"/>
    <p:sldId id="418" r:id="rId87"/>
    <p:sldId id="423"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9" autoAdjust="0"/>
    <p:restoredTop sz="97382" autoAdjust="0"/>
  </p:normalViewPr>
  <p:slideViewPr>
    <p:cSldViewPr snapToGrid="0">
      <p:cViewPr varScale="1">
        <p:scale>
          <a:sx n="154" d="100"/>
          <a:sy n="154" d="100"/>
        </p:scale>
        <p:origin x="2562" y="15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04772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15</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16</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17</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18</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20</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29</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38</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53</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65</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82</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85</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86</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0.png"/><Relationship Id="rId18" Type="http://schemas.openxmlformats.org/officeDocument/2006/relationships/image" Target="../media/image75.png"/><Relationship Id="rId3" Type="http://schemas.openxmlformats.org/officeDocument/2006/relationships/image" Target="../media/image520.png"/><Relationship Id="rId7" Type="http://schemas.openxmlformats.org/officeDocument/2006/relationships/image" Target="../media/image71.png"/><Relationship Id="rId17" Type="http://schemas.openxmlformats.org/officeDocument/2006/relationships/image" Target="../media/image650.png"/><Relationship Id="rId2" Type="http://schemas.openxmlformats.org/officeDocument/2006/relationships/notesSlide" Target="../notesSlides/notesSlide13.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74.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3.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860.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36.png"/><Relationship Id="rId4" Type="http://schemas.openxmlformats.org/officeDocument/2006/relationships/image" Target="../media/image770.png"/></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39.png"/></Relationships>
</file>

<file path=ppt/slides/_rels/slide4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39.png"/><Relationship Id="rId9"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39.png"/><Relationship Id="rId9" Type="http://schemas.openxmlformats.org/officeDocument/2006/relationships/image" Target="../media/image1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 Id="rId5" Type="http://schemas.openxmlformats.org/officeDocument/2006/relationships/image" Target="../media/image172.png"/><Relationship Id="rId4" Type="http://schemas.openxmlformats.org/officeDocument/2006/relationships/image" Target="../media/image171.png"/></Relationships>
</file>

<file path=ppt/slides/_rels/slide53.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5.png"/><Relationship Id="rId4" Type="http://schemas.openxmlformats.org/officeDocument/2006/relationships/image" Target="../media/image174.png"/></Relationships>
</file>

<file path=ppt/slides/_rels/slide5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18" Type="http://schemas.openxmlformats.org/officeDocument/2006/relationships/image" Target="../media/image193.png"/><Relationship Id="rId26" Type="http://schemas.openxmlformats.org/officeDocument/2006/relationships/image" Target="../media/image201.png"/><Relationship Id="rId3" Type="http://schemas.openxmlformats.org/officeDocument/2006/relationships/image" Target="../media/image178.png"/><Relationship Id="rId21" Type="http://schemas.openxmlformats.org/officeDocument/2006/relationships/image" Target="../media/image196.png"/><Relationship Id="rId7" Type="http://schemas.openxmlformats.org/officeDocument/2006/relationships/image" Target="../media/image182.png"/><Relationship Id="rId12" Type="http://schemas.openxmlformats.org/officeDocument/2006/relationships/image" Target="../media/image187.png"/><Relationship Id="rId17" Type="http://schemas.openxmlformats.org/officeDocument/2006/relationships/image" Target="../media/image192.png"/><Relationship Id="rId25" Type="http://schemas.openxmlformats.org/officeDocument/2006/relationships/image" Target="../media/image200.png"/><Relationship Id="rId2" Type="http://schemas.openxmlformats.org/officeDocument/2006/relationships/notesSlide" Target="../notesSlides/notesSlide38.xml"/><Relationship Id="rId16" Type="http://schemas.openxmlformats.org/officeDocument/2006/relationships/image" Target="../media/image191.png"/><Relationship Id="rId20" Type="http://schemas.openxmlformats.org/officeDocument/2006/relationships/image" Target="../media/image195.png"/><Relationship Id="rId1" Type="http://schemas.openxmlformats.org/officeDocument/2006/relationships/slideLayout" Target="../slideLayouts/slideLayout3.xml"/><Relationship Id="rId6" Type="http://schemas.openxmlformats.org/officeDocument/2006/relationships/image" Target="../media/image181.png"/><Relationship Id="rId11" Type="http://schemas.openxmlformats.org/officeDocument/2006/relationships/image" Target="../media/image186.png"/><Relationship Id="rId24" Type="http://schemas.openxmlformats.org/officeDocument/2006/relationships/image" Target="../media/image199.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8.png"/><Relationship Id="rId10" Type="http://schemas.openxmlformats.org/officeDocument/2006/relationships/image" Target="../media/image185.png"/><Relationship Id="rId19" Type="http://schemas.openxmlformats.org/officeDocument/2006/relationships/image" Target="../media/image194.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png"/></Relationships>
</file>

<file path=ppt/slides/_rels/slide55.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182.png"/><Relationship Id="rId18" Type="http://schemas.openxmlformats.org/officeDocument/2006/relationships/image" Target="../media/image185.png"/><Relationship Id="rId26" Type="http://schemas.openxmlformats.org/officeDocument/2006/relationships/image" Target="../media/image190.png"/><Relationship Id="rId3" Type="http://schemas.openxmlformats.org/officeDocument/2006/relationships/image" Target="../media/image203.png"/><Relationship Id="rId21" Type="http://schemas.openxmlformats.org/officeDocument/2006/relationships/image" Target="../media/image187.png"/><Relationship Id="rId7" Type="http://schemas.openxmlformats.org/officeDocument/2006/relationships/image" Target="../media/image207.png"/><Relationship Id="rId12" Type="http://schemas.openxmlformats.org/officeDocument/2006/relationships/image" Target="../media/image181.png"/><Relationship Id="rId17" Type="http://schemas.openxmlformats.org/officeDocument/2006/relationships/image" Target="../media/image210.png"/><Relationship Id="rId25" Type="http://schemas.openxmlformats.org/officeDocument/2006/relationships/image" Target="../media/image213.png"/><Relationship Id="rId2" Type="http://schemas.openxmlformats.org/officeDocument/2006/relationships/notesSlide" Target="../notesSlides/notesSlide39.xml"/><Relationship Id="rId16" Type="http://schemas.openxmlformats.org/officeDocument/2006/relationships/image" Target="../media/image184.png"/><Relationship Id="rId20" Type="http://schemas.openxmlformats.org/officeDocument/2006/relationships/image" Target="../media/image211.png"/><Relationship Id="rId1" Type="http://schemas.openxmlformats.org/officeDocument/2006/relationships/slideLayout" Target="../slideLayouts/slideLayout3.xml"/><Relationship Id="rId6" Type="http://schemas.openxmlformats.org/officeDocument/2006/relationships/image" Target="../media/image206.png"/><Relationship Id="rId11" Type="http://schemas.openxmlformats.org/officeDocument/2006/relationships/image" Target="../media/image180.png"/><Relationship Id="rId24" Type="http://schemas.openxmlformats.org/officeDocument/2006/relationships/image" Target="../media/image189.png"/><Relationship Id="rId5" Type="http://schemas.openxmlformats.org/officeDocument/2006/relationships/image" Target="../media/image205.png"/><Relationship Id="rId15" Type="http://schemas.openxmlformats.org/officeDocument/2006/relationships/image" Target="../media/image209.png"/><Relationship Id="rId23" Type="http://schemas.openxmlformats.org/officeDocument/2006/relationships/image" Target="../media/image188.png"/><Relationship Id="rId28" Type="http://schemas.openxmlformats.org/officeDocument/2006/relationships/image" Target="../media/image215.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204.pn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212.png"/><Relationship Id="rId27" Type="http://schemas.openxmlformats.org/officeDocument/2006/relationships/image" Target="../media/image214.png"/></Relationships>
</file>

<file path=ppt/slides/_rels/slide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18.png"/><Relationship Id="rId4" Type="http://schemas.openxmlformats.org/officeDocument/2006/relationships/image" Target="../media/image217.png"/></Relationships>
</file>

<file path=ppt/slides/_rels/slide5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27.png"/></Relationships>
</file>

<file path=ppt/slides/_rels/slide6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xml"/><Relationship Id="rId4" Type="http://schemas.openxmlformats.org/officeDocument/2006/relationships/image" Target="../media/image231.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76.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77.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4.png"/><Relationship Id="rId7" Type="http://schemas.openxmlformats.org/officeDocument/2006/relationships/image" Target="../media/image237.png"/><Relationship Id="rId2"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microsoft.com/office/2007/relationships/hdphoto" Target="../media/hdphoto4.wdp"/><Relationship Id="rId9" Type="http://schemas.openxmlformats.org/officeDocument/2006/relationships/image" Target="../media/image239.png"/></Relationships>
</file>

<file path=ppt/slides/_rels/slide7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7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3.xml"/><Relationship Id="rId5" Type="http://schemas.openxmlformats.org/officeDocument/2006/relationships/image" Target="../media/image249.png"/><Relationship Id="rId4" Type="http://schemas.openxmlformats.org/officeDocument/2006/relationships/image" Target="../media/image24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53.png"/><Relationship Id="rId4" Type="http://schemas.openxmlformats.org/officeDocument/2006/relationships/image" Target="../media/image252.png"/></Relationships>
</file>

<file path=ppt/slides/_rels/slide81.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25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55.png"/><Relationship Id="rId7" Type="http://schemas.openxmlformats.org/officeDocument/2006/relationships/image" Target="../media/image570.png"/><Relationship Id="rId12" Type="http://schemas.openxmlformats.org/officeDocument/2006/relationships/image" Target="../media/image25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258.png"/><Relationship Id="rId5" Type="http://schemas.openxmlformats.org/officeDocument/2006/relationships/image" Target="../media/image257.png"/><Relationship Id="rId10" Type="http://schemas.openxmlformats.org/officeDocument/2006/relationships/image" Target="../media/image600.png"/><Relationship Id="rId4" Type="http://schemas.openxmlformats.org/officeDocument/2006/relationships/image" Target="../media/image256.png"/><Relationship Id="rId9" Type="http://schemas.openxmlformats.org/officeDocument/2006/relationships/image" Target="../media/image590.png"/></Relationships>
</file>

<file path=ppt/slides/_rels/slide83.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330.png"/><Relationship Id="rId7" Type="http://schemas.openxmlformats.org/officeDocument/2006/relationships/image" Target="../media/image26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0.png"/><Relationship Id="rId5" Type="http://schemas.openxmlformats.org/officeDocument/2006/relationships/image" Target="../media/image2350.png"/><Relationship Id="rId4" Type="http://schemas.openxmlformats.org/officeDocument/2006/relationships/image" Target="../media/image2340.png"/></Relationships>
</file>

<file path=ppt/slides/_rels/slide8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64.png"/><Relationship Id="rId4" Type="http://schemas.openxmlformats.org/officeDocument/2006/relationships/image" Target="../media/image263.png"/></Relationships>
</file>

<file path=ppt/slides/_rels/slide8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66.png"/></Relationships>
</file>

<file path=ppt/slides/_rels/slide8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69.png"/><Relationship Id="rId4" Type="http://schemas.openxmlformats.org/officeDocument/2006/relationships/image" Target="../media/image268.png"/></Relationships>
</file>

<file path=ppt/slides/_rels/slide87.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0.png"/><Relationship Id="rId7" Type="http://schemas.openxmlformats.org/officeDocument/2006/relationships/image" Target="../media/image272.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71.png"/><Relationship Id="rId5" Type="http://schemas.openxmlformats.org/officeDocument/2006/relationships/image" Target="../media/image260.png"/><Relationship Id="rId4" Type="http://schemas.openxmlformats.org/officeDocument/2006/relationships/image" Target="../media/image720.png"/><Relationship Id="rId9" Type="http://schemas.openxmlformats.org/officeDocument/2006/relationships/image" Target="../media/image274.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wall shear stress distribution 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FD5A88-6ACA-7DB3-9B9A-A73A9845EE98}"/>
              </a:ext>
            </a:extLst>
          </p:cNvPr>
          <p:cNvSpPr>
            <a:spLocks noGrp="1"/>
          </p:cNvSpPr>
          <p:nvPr>
            <p:ph type="sldNum" sz="quarter" idx="12"/>
          </p:nvPr>
        </p:nvSpPr>
        <p:spPr/>
        <p:txBody>
          <a:bodyPr/>
          <a:lstStyle/>
          <a:p>
            <a:fld id="{8D04ACF1-8115-4F2A-BC52-125D9799F304}" type="slidenum">
              <a:rPr lang="zh-CN" altLang="en-US" smtClean="0"/>
              <a:t>12</a:t>
            </a:fld>
            <a:endParaRPr lang="zh-CN" altLang="en-US"/>
          </a:p>
        </p:txBody>
      </p:sp>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A4327F-EFBB-52E4-56B3-74007F0A2CC3}"/>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and Torsion(</a:t>
                </a:r>
                <a14:m>
                  <m:oMath xmlns:m="http://schemas.openxmlformats.org/officeDocument/2006/math">
                    <m:r>
                      <a:rPr lang="zh-CN" altLang="en-US" sz="1400" b="0" i="1" smtClean="0">
                        <a:latin typeface="Cambria Math" panose="02040503050406030204" pitchFamily="18" charset="0"/>
                      </a:rPr>
                      <m:t>𝜏</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F5A4327F-EFBB-52E4-56B3-74007F0A2CC3}"/>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178"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63FE9A69-EB63-4201-C301-AE65C343054E}"/>
              </a:ext>
            </a:extLst>
          </p:cNvPr>
          <p:cNvSpPr/>
          <p:nvPr/>
        </p:nvSpPr>
        <p:spPr>
          <a:xfrm>
            <a:off x="2257895" y="911862"/>
            <a:ext cx="86030" cy="733696"/>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C1AA5AA5-9D87-9848-AC36-5AC42C14B500}"/>
              </a:ext>
            </a:extLst>
          </p:cNvPr>
          <p:cNvSpPr txBox="1"/>
          <p:nvPr/>
        </p:nvSpPr>
        <p:spPr>
          <a:xfrm>
            <a:off x="2166231" y="3068331"/>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Define the start and end of the siphon</a:t>
            </a:r>
            <a:r>
              <a:rPr lang="en-US" altLang="zh-CN" sz="1400" baseline="30000" dirty="0"/>
              <a:t>[11]</a:t>
            </a:r>
          </a:p>
        </p:txBody>
      </p:sp>
      <p:pic>
        <p:nvPicPr>
          <p:cNvPr id="14" name="图片 13" descr="图表, 折线图&#10;&#10;AI 生成的内容可能不正确。">
            <a:extLst>
              <a:ext uri="{FF2B5EF4-FFF2-40B4-BE49-F238E27FC236}">
                <a16:creationId xmlns:a16="http://schemas.microsoft.com/office/drawing/2014/main" id="{D2EF8F01-55ED-8A44-EA4F-D91C5D5A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196" y="1974072"/>
            <a:ext cx="6245592" cy="1047611"/>
          </a:xfrm>
          <a:prstGeom prst="rect">
            <a:avLst/>
          </a:prstGeom>
        </p:spPr>
      </p:pic>
      <p:pic>
        <p:nvPicPr>
          <p:cNvPr id="15" name="图片 14" descr="图表, 箱线图&#10;&#10;AI 生成的内容可能不正确。">
            <a:extLst>
              <a:ext uri="{FF2B5EF4-FFF2-40B4-BE49-F238E27FC236}">
                <a16:creationId xmlns:a16="http://schemas.microsoft.com/office/drawing/2014/main" id="{1543D530-0BCC-9E8C-7B79-B7F20C06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274" y="3420622"/>
            <a:ext cx="5640514" cy="1140104"/>
          </a:xfrm>
          <a:prstGeom prst="rect">
            <a:avLst/>
          </a:prstGeom>
        </p:spPr>
      </p:pic>
      <p:pic>
        <p:nvPicPr>
          <p:cNvPr id="16" name="图片 15" descr="卡通人物&#10;&#10;AI 生成的内容可能不正确。">
            <a:extLst>
              <a:ext uri="{FF2B5EF4-FFF2-40B4-BE49-F238E27FC236}">
                <a16:creationId xmlns:a16="http://schemas.microsoft.com/office/drawing/2014/main" id="{C7C8F774-A85C-0E85-526B-A0FDBD2E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B61A6D00-DCD4-A635-DA4E-83C72480ADFE}"/>
              </a:ext>
            </a:extLst>
          </p:cNvPr>
          <p:cNvSpPr/>
          <p:nvPr/>
        </p:nvSpPr>
        <p:spPr>
          <a:xfrm>
            <a:off x="2257895" y="1905829"/>
            <a:ext cx="88638" cy="1194647"/>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34AC85AC-61F1-5DC3-A4AE-33A99DB099F2}"/>
              </a:ext>
            </a:extLst>
          </p:cNvPr>
          <p:cNvSpPr/>
          <p:nvPr/>
        </p:nvSpPr>
        <p:spPr>
          <a:xfrm>
            <a:off x="2257893" y="3367177"/>
            <a:ext cx="88639" cy="1193549"/>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9" name="文本框 18">
            <a:extLst>
              <a:ext uri="{FF2B5EF4-FFF2-40B4-BE49-F238E27FC236}">
                <a16:creationId xmlns:a16="http://schemas.microsoft.com/office/drawing/2014/main" id="{3558F6D4-323E-70C1-FA02-9FB26CCA9F83}"/>
              </a:ext>
            </a:extLst>
          </p:cNvPr>
          <p:cNvSpPr txBox="1"/>
          <p:nvPr/>
        </p:nvSpPr>
        <p:spPr>
          <a:xfrm>
            <a:off x="2156675" y="4538609"/>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Extract the siphon based on this feature.</a:t>
            </a:r>
          </a:p>
        </p:txBody>
      </p:sp>
      <p:pic>
        <p:nvPicPr>
          <p:cNvPr id="20" name="图片 19" descr="图表, 折线图&#10;&#10;AI 生成的内容可能不正确。">
            <a:extLst>
              <a:ext uri="{FF2B5EF4-FFF2-40B4-BE49-F238E27FC236}">
                <a16:creationId xmlns:a16="http://schemas.microsoft.com/office/drawing/2014/main" id="{48CE8F3D-AAF2-EEAD-C70B-D3E1CC58B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493" y="4829924"/>
            <a:ext cx="5694076" cy="1244942"/>
          </a:xfrm>
          <a:prstGeom prst="rect">
            <a:avLst/>
          </a:prstGeom>
        </p:spPr>
      </p:pic>
      <p:sp>
        <p:nvSpPr>
          <p:cNvPr id="21" name="下箭头 20">
            <a:extLst>
              <a:ext uri="{FF2B5EF4-FFF2-40B4-BE49-F238E27FC236}">
                <a16:creationId xmlns:a16="http://schemas.microsoft.com/office/drawing/2014/main" id="{7E935171-5369-0DC3-5D73-7D0BAAB7F969}"/>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6FEC30A5-BF3E-0FDB-D916-4311EE10F386}"/>
              </a:ext>
            </a:extLst>
          </p:cNvPr>
          <p:cNvPicPr>
            <a:picLocks noChangeAspect="1"/>
          </p:cNvPicPr>
          <p:nvPr/>
        </p:nvPicPr>
        <p:blipFill>
          <a:blip r:embed="rId6">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1B653508-D3A8-601A-EAEA-60D7A1B83471}"/>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8C40917-5354-2AF4-9A85-651C5CB57CDD}"/>
              </a:ext>
            </a:extLst>
          </p:cNvPr>
          <p:cNvPicPr>
            <a:picLocks noChangeAspect="1"/>
          </p:cNvPicPr>
          <p:nvPr/>
        </p:nvPicPr>
        <p:blipFill>
          <a:blip r:embed="rId8">
            <a:extLst>
              <a:ext uri="{28A0092B-C50C-407E-A947-70E740481C1C}">
                <a14:useLocalDpi xmlns:a14="http://schemas.microsoft.com/office/drawing/2010/main" val="0"/>
              </a:ext>
            </a:extLst>
          </a:blip>
          <a:srcRect l="1" t="12778" r="-4540" b="49158"/>
          <a:stretch>
            <a:fillRect/>
          </a:stretch>
        </p:blipFill>
        <p:spPr>
          <a:xfrm>
            <a:off x="3118503" y="1039296"/>
            <a:ext cx="2132409" cy="487376"/>
          </a:xfrm>
          <a:prstGeom prst="rect">
            <a:avLst/>
          </a:prstGeom>
        </p:spPr>
      </p:pic>
      <p:pic>
        <p:nvPicPr>
          <p:cNvPr id="9" name="图片 8" descr="文本, 信件&#10;&#10;AI 生成的内容可能不正确。">
            <a:extLst>
              <a:ext uri="{FF2B5EF4-FFF2-40B4-BE49-F238E27FC236}">
                <a16:creationId xmlns:a16="http://schemas.microsoft.com/office/drawing/2014/main" id="{E86A318E-5A70-488B-3301-D0A06AE44BA3}"/>
              </a:ext>
            </a:extLst>
          </p:cNvPr>
          <p:cNvPicPr>
            <a:picLocks noChangeAspect="1"/>
          </p:cNvPicPr>
          <p:nvPr/>
        </p:nvPicPr>
        <p:blipFill>
          <a:blip r:embed="rId8">
            <a:extLst>
              <a:ext uri="{28A0092B-C50C-407E-A947-70E740481C1C}">
                <a14:useLocalDpi xmlns:a14="http://schemas.microsoft.com/office/drawing/2010/main" val="0"/>
              </a:ext>
            </a:extLst>
          </a:blip>
          <a:srcRect l="-1377" t="55703" r="8328" b="3091"/>
          <a:stretch>
            <a:fillRect/>
          </a:stretch>
        </p:blipFill>
        <p:spPr>
          <a:xfrm>
            <a:off x="5631453" y="974313"/>
            <a:ext cx="2048566" cy="569455"/>
          </a:xfrm>
          <a:prstGeom prst="rect">
            <a:avLst/>
          </a:prstGeom>
        </p:spPr>
      </p:pic>
      <p:pic>
        <p:nvPicPr>
          <p:cNvPr id="26" name="图片 25" descr="图示&#10;&#10;AI 生成的内容可能不正确。">
            <a:extLst>
              <a:ext uri="{FF2B5EF4-FFF2-40B4-BE49-F238E27FC236}">
                <a16:creationId xmlns:a16="http://schemas.microsoft.com/office/drawing/2014/main" id="{C634D71F-C86B-ADFD-F3F9-C63CAF80DDEC}"/>
              </a:ext>
            </a:extLst>
          </p:cNvPr>
          <p:cNvPicPr>
            <a:picLocks noChangeAspect="1"/>
          </p:cNvPicPr>
          <p:nvPr/>
        </p:nvPicPr>
        <p:blipFill>
          <a:blip r:embed="rId9">
            <a:extLst>
              <a:ext uri="{28A0092B-C50C-407E-A947-70E740481C1C}">
                <a14:useLocalDpi xmlns:a14="http://schemas.microsoft.com/office/drawing/2010/main" val="0"/>
              </a:ext>
            </a:extLst>
          </a:blip>
          <a:srcRect l="35624" t="87262" r="30933"/>
          <a:stretch>
            <a:fillRect/>
          </a:stretch>
        </p:blipFill>
        <p:spPr>
          <a:xfrm>
            <a:off x="7630562" y="1066120"/>
            <a:ext cx="1464974" cy="389180"/>
          </a:xfrm>
          <a:prstGeom prst="rect">
            <a:avLst/>
          </a:prstGeom>
        </p:spPr>
      </p:pic>
      <p:pic>
        <p:nvPicPr>
          <p:cNvPr id="28" name="图片 27">
            <a:extLst>
              <a:ext uri="{FF2B5EF4-FFF2-40B4-BE49-F238E27FC236}">
                <a16:creationId xmlns:a16="http://schemas.microsoft.com/office/drawing/2014/main" id="{55110899-980F-5D61-F3ED-8E00423A312D}"/>
              </a:ext>
            </a:extLst>
          </p:cNvPr>
          <p:cNvPicPr>
            <a:picLocks noChangeAspect="1"/>
          </p:cNvPicPr>
          <p:nvPr/>
        </p:nvPicPr>
        <p:blipFill>
          <a:blip r:embed="rId10"/>
          <a:stretch>
            <a:fillRect/>
          </a:stretch>
        </p:blipFill>
        <p:spPr>
          <a:xfrm>
            <a:off x="2487518" y="1000995"/>
            <a:ext cx="763779" cy="498259"/>
          </a:xfrm>
          <a:prstGeom prst="rect">
            <a:avLst/>
          </a:prstGeom>
        </p:spPr>
      </p:pic>
      <p:pic>
        <p:nvPicPr>
          <p:cNvPr id="30" name="图片 29">
            <a:extLst>
              <a:ext uri="{FF2B5EF4-FFF2-40B4-BE49-F238E27FC236}">
                <a16:creationId xmlns:a16="http://schemas.microsoft.com/office/drawing/2014/main" id="{E7233D74-19DA-4E21-268A-393C4235BF40}"/>
              </a:ext>
            </a:extLst>
          </p:cNvPr>
          <p:cNvPicPr>
            <a:picLocks noChangeAspect="1"/>
          </p:cNvPicPr>
          <p:nvPr/>
        </p:nvPicPr>
        <p:blipFill>
          <a:blip r:embed="rId11"/>
          <a:stretch>
            <a:fillRect/>
          </a:stretch>
        </p:blipFill>
        <p:spPr>
          <a:xfrm>
            <a:off x="5015459" y="976374"/>
            <a:ext cx="950017" cy="623541"/>
          </a:xfrm>
          <a:prstGeom prst="rect">
            <a:avLst/>
          </a:prstGeom>
        </p:spPr>
      </p:pic>
      <p:pic>
        <p:nvPicPr>
          <p:cNvPr id="32" name="图片 31">
            <a:extLst>
              <a:ext uri="{FF2B5EF4-FFF2-40B4-BE49-F238E27FC236}">
                <a16:creationId xmlns:a16="http://schemas.microsoft.com/office/drawing/2014/main" id="{8BE1FB11-1C4C-D6D7-A441-95CCABFBD010}"/>
              </a:ext>
            </a:extLst>
          </p:cNvPr>
          <p:cNvPicPr>
            <a:picLocks noChangeAspect="1"/>
          </p:cNvPicPr>
          <p:nvPr/>
        </p:nvPicPr>
        <p:blipFill>
          <a:blip r:embed="rId12"/>
          <a:stretch>
            <a:fillRect/>
          </a:stretch>
        </p:blipFill>
        <p:spPr>
          <a:xfrm>
            <a:off x="4977203" y="1128606"/>
            <a:ext cx="162251" cy="191095"/>
          </a:xfrm>
          <a:prstGeom prst="rect">
            <a:avLst/>
          </a:prstGeom>
        </p:spPr>
      </p:pic>
      <p:sp>
        <p:nvSpPr>
          <p:cNvPr id="6" name="文本框 5">
            <a:extLst>
              <a:ext uri="{FF2B5EF4-FFF2-40B4-BE49-F238E27FC236}">
                <a16:creationId xmlns:a16="http://schemas.microsoft.com/office/drawing/2014/main" id="{0F2778A0-F4CE-0766-2F5D-0FF791D5D243}"/>
              </a:ext>
            </a:extLst>
          </p:cNvPr>
          <p:cNvSpPr txBox="1"/>
          <p:nvPr/>
        </p:nvSpPr>
        <p:spPr>
          <a:xfrm>
            <a:off x="2166231" y="1426109"/>
            <a:ext cx="7127739" cy="523220"/>
          </a:xfrm>
          <a:prstGeom prst="rect">
            <a:avLst/>
          </a:prstGeom>
          <a:noFill/>
        </p:spPr>
        <p:txBody>
          <a:bodyPr wrap="square" rtlCol="0">
            <a:spAutoFit/>
          </a:bodyPr>
          <a:lstStyle/>
          <a:p>
            <a:pPr marL="214313" indent="-214313">
              <a:buFont typeface="Arial" panose="020B0604020202020204" pitchFamily="34" charset="0"/>
              <a:buChar char="•"/>
            </a:pPr>
            <a:endParaRPr lang="en-US" altLang="zh-CN" sz="1400" dirty="0">
              <a:solidFill>
                <a:srgbClr val="FF0000"/>
              </a:solidFill>
            </a:endParaRPr>
          </a:p>
          <a:p>
            <a:pPr marL="214313" indent="-214313">
              <a:buFont typeface="Arial" panose="020B0604020202020204" pitchFamily="34" charset="0"/>
              <a:buChar char="•"/>
            </a:pPr>
            <a:r>
              <a:rPr lang="en-US" altLang="zh-CN" sz="1400" dirty="0">
                <a:solidFill>
                  <a:srgbClr val="FF0000"/>
                </a:solidFill>
              </a:rPr>
              <a:t>Max curvature occurs in the B1 region.</a:t>
            </a:r>
          </a:p>
        </p:txBody>
      </p:sp>
    </p:spTree>
    <p:extLst>
      <p:ext uri="{BB962C8B-B14F-4D97-AF65-F5344CB8AC3E}">
        <p14:creationId xmlns:p14="http://schemas.microsoft.com/office/powerpoint/2010/main" val="11925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19" grpId="0"/>
      <p:bldP spid="2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877D-1E22-1EE2-4A5B-B5D3484214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2B6B1A-49F3-B28B-B345-374DF4E95A60}"/>
              </a:ext>
            </a:extLst>
          </p:cNvPr>
          <p:cNvSpPr>
            <a:spLocks noGrp="1"/>
          </p:cNvSpPr>
          <p:nvPr>
            <p:ph type="sldNum" sz="quarter" idx="12"/>
          </p:nvPr>
        </p:nvSpPr>
        <p:spPr/>
        <p:txBody>
          <a:bodyPr/>
          <a:lstStyle/>
          <a:p>
            <a:fld id="{8D04ACF1-8115-4F2A-BC52-125D9799F304}" type="slidenum">
              <a:rPr lang="zh-CN" altLang="en-US" smtClean="0"/>
              <a:t>13</a:t>
            </a:fld>
            <a:endParaRPr lang="zh-CN" altLang="en-US"/>
          </a:p>
        </p:txBody>
      </p:sp>
      <p:sp>
        <p:nvSpPr>
          <p:cNvPr id="73" name="文本框 72">
            <a:extLst>
              <a:ext uri="{FF2B5EF4-FFF2-40B4-BE49-F238E27FC236}">
                <a16:creationId xmlns:a16="http://schemas.microsoft.com/office/drawing/2014/main" id="{8AD9484F-B7B5-21AB-A523-150712190AC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9" name="图片 8">
            <a:extLst>
              <a:ext uri="{FF2B5EF4-FFF2-40B4-BE49-F238E27FC236}">
                <a16:creationId xmlns:a16="http://schemas.microsoft.com/office/drawing/2014/main" id="{22AF5371-1149-7D93-CD1B-0FA85E22BEC2}"/>
              </a:ext>
            </a:extLst>
          </p:cNvPr>
          <p:cNvPicPr>
            <a:picLocks noChangeAspect="1"/>
          </p:cNvPicPr>
          <p:nvPr/>
        </p:nvPicPr>
        <p:blipFill>
          <a:blip r:embed="rId3"/>
          <a:stretch>
            <a:fillRect/>
          </a:stretch>
        </p:blipFill>
        <p:spPr>
          <a:xfrm>
            <a:off x="34361" y="1640359"/>
            <a:ext cx="7003775" cy="1713414"/>
          </a:xfrm>
          <a:prstGeom prst="rect">
            <a:avLst/>
          </a:prstGeom>
        </p:spPr>
      </p:pic>
      <p:pic>
        <p:nvPicPr>
          <p:cNvPr id="17" name="图片 16">
            <a:extLst>
              <a:ext uri="{FF2B5EF4-FFF2-40B4-BE49-F238E27FC236}">
                <a16:creationId xmlns:a16="http://schemas.microsoft.com/office/drawing/2014/main" id="{AF61A3A8-AC77-5173-B9CE-3A97BDAA49CF}"/>
              </a:ext>
            </a:extLst>
          </p:cNvPr>
          <p:cNvPicPr>
            <a:picLocks noChangeAspect="1"/>
          </p:cNvPicPr>
          <p:nvPr/>
        </p:nvPicPr>
        <p:blipFill>
          <a:blip r:embed="rId4"/>
          <a:srcRect l="37612"/>
          <a:stretch>
            <a:fillRect/>
          </a:stretch>
        </p:blipFill>
        <p:spPr>
          <a:xfrm>
            <a:off x="4448303" y="3568286"/>
            <a:ext cx="3833466" cy="2365119"/>
          </a:xfrm>
          <a:prstGeom prst="rect">
            <a:avLst/>
          </a:prstGeom>
        </p:spPr>
      </p:pic>
      <p:pic>
        <p:nvPicPr>
          <p:cNvPr id="18" name="图片 17" descr="卡通人物&#10;&#10;AI 生成的内容可能不正确。">
            <a:extLst>
              <a:ext uri="{FF2B5EF4-FFF2-40B4-BE49-F238E27FC236}">
                <a16:creationId xmlns:a16="http://schemas.microsoft.com/office/drawing/2014/main" id="{38508718-D60E-F6FB-7216-4A7D31E73792}"/>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5186" y="535141"/>
            <a:ext cx="1059732" cy="863635"/>
          </a:xfrm>
          <a:prstGeom prst="rect">
            <a:avLst/>
          </a:prstGeom>
        </p:spPr>
      </p:pic>
      <p:sp>
        <p:nvSpPr>
          <p:cNvPr id="19" name="文本框 18">
            <a:extLst>
              <a:ext uri="{FF2B5EF4-FFF2-40B4-BE49-F238E27FC236}">
                <a16:creationId xmlns:a16="http://schemas.microsoft.com/office/drawing/2014/main" id="{9ADD605C-2145-17F7-2202-3E48B082CBAE}"/>
              </a:ext>
            </a:extLst>
          </p:cNvPr>
          <p:cNvSpPr txBox="1"/>
          <p:nvPr/>
        </p:nvSpPr>
        <p:spPr>
          <a:xfrm>
            <a:off x="429038" y="1425846"/>
            <a:ext cx="1344168" cy="276999"/>
          </a:xfrm>
          <a:prstGeom prst="rect">
            <a:avLst/>
          </a:prstGeom>
          <a:noFill/>
        </p:spPr>
        <p:txBody>
          <a:bodyPr wrap="square" rtlCol="0">
            <a:spAutoFit/>
          </a:bodyPr>
          <a:lstStyle/>
          <a:p>
            <a:r>
              <a:rPr lang="en-US" altLang="zh-CN" sz="1200" b="1" dirty="0"/>
              <a:t>The ICA Siphon</a:t>
            </a:r>
          </a:p>
        </p:txBody>
      </p:sp>
      <p:sp>
        <p:nvSpPr>
          <p:cNvPr id="21" name="文本框 20">
            <a:extLst>
              <a:ext uri="{FF2B5EF4-FFF2-40B4-BE49-F238E27FC236}">
                <a16:creationId xmlns:a16="http://schemas.microsoft.com/office/drawing/2014/main" id="{8C2D9E0F-7629-EC7C-1D7F-7F9540F3D26F}"/>
              </a:ext>
            </a:extLst>
          </p:cNvPr>
          <p:cNvSpPr txBox="1"/>
          <p:nvPr/>
        </p:nvSpPr>
        <p:spPr>
          <a:xfrm>
            <a:off x="1951502" y="466704"/>
            <a:ext cx="7082742" cy="1173655"/>
          </a:xfrm>
          <a:prstGeom prst="rect">
            <a:avLst/>
          </a:prstGeom>
          <a:noFill/>
        </p:spPr>
        <p:txBody>
          <a:bodyPr wrap="square" rtlCol="0">
            <a:spAutoFit/>
          </a:bodyPr>
          <a:lstStyle/>
          <a:p>
            <a:pPr>
              <a:lnSpc>
                <a:spcPct val="150000"/>
              </a:lnSpc>
            </a:pPr>
            <a:r>
              <a:rPr kumimoji="1" lang="en-US" altLang="zh-CN" sz="1200" b="1" dirty="0">
                <a:solidFill>
                  <a:srgbClr val="FF0000"/>
                </a:solidFill>
              </a:rPr>
              <a:t>Limitations </a:t>
            </a:r>
            <a:r>
              <a:rPr kumimoji="1" lang="en-US" altLang="zh-CN" sz="1200" b="1" dirty="0"/>
              <a:t>of Using Curvature and Torsion to Define Bending and Twisting</a:t>
            </a:r>
          </a:p>
          <a:p>
            <a:pPr marL="171450" indent="-171450">
              <a:lnSpc>
                <a:spcPct val="150000"/>
              </a:lnSpc>
              <a:buFont typeface="Arial" panose="020B0604020202020204" pitchFamily="34" charset="0"/>
              <a:buChar char="•"/>
            </a:pPr>
            <a:r>
              <a:rPr kumimoji="1" lang="en-US" altLang="zh-CN" sz="1200" b="1" dirty="0"/>
              <a:t>Curvature: </a:t>
            </a:r>
            <a:r>
              <a:rPr kumimoji="1" lang="en-US" altLang="zh-CN" sz="1200" dirty="0"/>
              <a:t>Changes in curvature values do not linearly reflect the degree of bending, making relative comparisons between different samples difficult.</a:t>
            </a:r>
          </a:p>
          <a:p>
            <a:pPr marL="171450" indent="-171450">
              <a:lnSpc>
                <a:spcPct val="150000"/>
              </a:lnSpc>
              <a:buFont typeface="Arial" panose="020B0604020202020204" pitchFamily="34" charset="0"/>
              <a:buChar char="•"/>
            </a:pPr>
            <a:r>
              <a:rPr kumimoji="1" lang="en-US" altLang="zh-CN" sz="1200" b="1" dirty="0"/>
              <a:t>Torsion: </a:t>
            </a:r>
            <a:r>
              <a:rPr kumimoji="1" lang="en-US" altLang="zh-CN" sz="1200" dirty="0"/>
              <a:t>highly sensitive to changes in the coordinate of 3D curves, which can produce noise.</a:t>
            </a:r>
            <a:endParaRPr kumimoji="1" lang="zh-CN" altLang="en-US" sz="1200" dirty="0"/>
          </a:p>
        </p:txBody>
      </p:sp>
      <p:pic>
        <p:nvPicPr>
          <p:cNvPr id="3" name="图片 2">
            <a:extLst>
              <a:ext uri="{FF2B5EF4-FFF2-40B4-BE49-F238E27FC236}">
                <a16:creationId xmlns:a16="http://schemas.microsoft.com/office/drawing/2014/main" id="{3DF4F001-894C-642A-AEC6-09FDA6A4F113}"/>
              </a:ext>
            </a:extLst>
          </p:cNvPr>
          <p:cNvPicPr>
            <a:picLocks noChangeAspect="1"/>
          </p:cNvPicPr>
          <p:nvPr/>
        </p:nvPicPr>
        <p:blipFill>
          <a:blip r:embed="rId4"/>
          <a:srcRect r="65197"/>
          <a:stretch>
            <a:fillRect/>
          </a:stretch>
        </p:blipFill>
        <p:spPr>
          <a:xfrm>
            <a:off x="7038136" y="1645398"/>
            <a:ext cx="1369208" cy="1514321"/>
          </a:xfrm>
          <a:prstGeom prst="rect">
            <a:avLst/>
          </a:prstGeom>
        </p:spPr>
      </p:pic>
      <p:sp>
        <p:nvSpPr>
          <p:cNvPr id="4" name="文本框 3">
            <a:extLst>
              <a:ext uri="{FF2B5EF4-FFF2-40B4-BE49-F238E27FC236}">
                <a16:creationId xmlns:a16="http://schemas.microsoft.com/office/drawing/2014/main" id="{CC3D39E1-ED19-72A5-3BCC-8FC52716B746}"/>
              </a:ext>
            </a:extLst>
          </p:cNvPr>
          <p:cNvSpPr txBox="1"/>
          <p:nvPr/>
        </p:nvSpPr>
        <p:spPr>
          <a:xfrm>
            <a:off x="7777276" y="3084394"/>
            <a:ext cx="579120" cy="276999"/>
          </a:xfrm>
          <a:prstGeom prst="rect">
            <a:avLst/>
          </a:prstGeom>
          <a:noFill/>
        </p:spPr>
        <p:txBody>
          <a:bodyPr wrap="square" rtlCol="0">
            <a:spAutoFit/>
          </a:bodyPr>
          <a:lstStyle/>
          <a:p>
            <a:r>
              <a:rPr lang="en-US" altLang="zh-CN" sz="1200" dirty="0"/>
              <a:t>(f)</a:t>
            </a:r>
            <a:endParaRPr lang="zh-CN" altLang="en-US" sz="1200" dirty="0"/>
          </a:p>
        </p:txBody>
      </p:sp>
      <p:pic>
        <p:nvPicPr>
          <p:cNvPr id="5" name="图片 4">
            <a:extLst>
              <a:ext uri="{FF2B5EF4-FFF2-40B4-BE49-F238E27FC236}">
                <a16:creationId xmlns:a16="http://schemas.microsoft.com/office/drawing/2014/main" id="{5358149C-6F04-DC7A-5267-5D37D30030F6}"/>
              </a:ext>
            </a:extLst>
          </p:cNvPr>
          <p:cNvPicPr>
            <a:picLocks noChangeAspect="1"/>
          </p:cNvPicPr>
          <p:nvPr/>
        </p:nvPicPr>
        <p:blipFill>
          <a:blip r:embed="rId4"/>
          <a:srcRect r="65197"/>
          <a:stretch>
            <a:fillRect/>
          </a:stretch>
        </p:blipFill>
        <p:spPr>
          <a:xfrm>
            <a:off x="1488236" y="3319331"/>
            <a:ext cx="2621836" cy="2899707"/>
          </a:xfrm>
          <a:prstGeom prst="rect">
            <a:avLst/>
          </a:prstGeom>
        </p:spPr>
      </p:pic>
    </p:spTree>
    <p:extLst>
      <p:ext uri="{BB962C8B-B14F-4D97-AF65-F5344CB8AC3E}">
        <p14:creationId xmlns:p14="http://schemas.microsoft.com/office/powerpoint/2010/main" val="2434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15</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16</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17</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18</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19</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20</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22</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28</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29</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30</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36</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37</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46</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47</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48</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49</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50</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51</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52</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53</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54</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56</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57</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60</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61</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62</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63</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64</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66</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69</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70</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71</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72</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73</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74</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75</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76</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77</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78</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80</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45163</TotalTime>
  <Words>12087</Words>
  <Application>Microsoft Office PowerPoint</Application>
  <PresentationFormat>全屏显示(4:3)</PresentationFormat>
  <Paragraphs>1306</Paragraphs>
  <Slides>87</Slides>
  <Notes>52</Notes>
  <HiddenSlides>22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87</vt:i4>
      </vt:variant>
    </vt:vector>
  </HeadingPairs>
  <TitlesOfParts>
    <vt:vector size="93" baseType="lpstr">
      <vt:lpstr>等线</vt:lpstr>
      <vt:lpstr>Aptos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93</cp:revision>
  <dcterms:created xsi:type="dcterms:W3CDTF">2025-05-09T07:13:44Z</dcterms:created>
  <dcterms:modified xsi:type="dcterms:W3CDTF">2025-10-14T12:53:43Z</dcterms:modified>
</cp:coreProperties>
</file>